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1" autoAdjust="0"/>
    <p:restoredTop sz="94667" autoAdjust="0"/>
  </p:normalViewPr>
  <p:slideViewPr>
    <p:cSldViewPr>
      <p:cViewPr varScale="1">
        <p:scale>
          <a:sx n="79" d="100"/>
          <a:sy n="79" d="100"/>
        </p:scale>
        <p:origin x="-14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AE9C04-8F7C-4524-AD4F-0F76A40240E9}" type="datetimeFigureOut">
              <a:rPr lang="en-US" smtClean="0"/>
              <a:t>6/26/2010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B7AF10-7203-40E5-A35C-2E3684B8BF18}"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4B85F4-4CFF-4B99-8DFF-8747BFF132D4}" type="datetimeFigureOut">
              <a:rPr lang="en-US" smtClean="0"/>
              <a:pPr/>
              <a:t>6/26/2010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9611F1-D17B-438D-8003-DE2F5C45BBC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0CD10C-864C-45E5-8AD3-8B8DF7A6433F}" type="slidenum">
              <a:rPr lang="en-US"/>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45E05-5811-4B87-8340-E217CFBFF7D2}" type="datetimeFigureOut">
              <a:rPr lang="en-US" smtClean="0"/>
              <a:pPr/>
              <a:t>6/26/2010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130634-0504-44E5-B9B0-C718D474F96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45E05-5811-4B87-8340-E217CFBFF7D2}" type="datetimeFigureOut">
              <a:rPr lang="en-US" smtClean="0"/>
              <a:pPr/>
              <a:t>6/26/2010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130634-0504-44E5-B9B0-C718D474F96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phsva.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 y="1"/>
            <a:ext cx="9143999" cy="1181092"/>
          </a:xfrm>
          <a:prstGeom prst="rect">
            <a:avLst/>
          </a:prstGeom>
          <a:noFill/>
          <a:ln w="9525">
            <a:noFill/>
            <a:miter lim="800000"/>
            <a:headEnd/>
            <a:tailEnd/>
          </a:ln>
        </p:spPr>
        <p:txBody>
          <a:bodyPr wrap="square" anchor="ctr">
            <a:spAutoFit/>
          </a:bodyPr>
          <a:lstStyle/>
          <a:p>
            <a:pPr algn="ctr"/>
            <a:r>
              <a:rPr lang="en-US" sz="3200" b="1" dirty="0">
                <a:solidFill>
                  <a:srgbClr val="000000"/>
                </a:solidFill>
                <a:cs typeface="Times New Roman" pitchFamily="18" charset="0"/>
              </a:rPr>
              <a:t>Greater Petersburg Historical </a:t>
            </a:r>
            <a:r>
              <a:rPr lang="en-US" sz="3200" b="1" dirty="0" smtClean="0">
                <a:solidFill>
                  <a:srgbClr val="000000"/>
                </a:solidFill>
                <a:cs typeface="Times New Roman" pitchFamily="18" charset="0"/>
              </a:rPr>
              <a:t>Society of Virginia</a:t>
            </a:r>
            <a:endParaRPr lang="en-US" sz="800" b="1" dirty="0">
              <a:solidFill>
                <a:srgbClr val="000000"/>
              </a:solidFill>
              <a:cs typeface="Times New Roman" pitchFamily="18" charset="0"/>
            </a:endParaRPr>
          </a:p>
          <a:p>
            <a:pPr algn="ctr"/>
            <a:r>
              <a:rPr lang="en-US" b="1" dirty="0" smtClean="0">
                <a:solidFill>
                  <a:srgbClr val="000000"/>
                </a:solidFill>
                <a:cs typeface="Times New Roman" pitchFamily="18" charset="0"/>
              </a:rPr>
              <a:t>Charter Membership </a:t>
            </a:r>
            <a:r>
              <a:rPr lang="en-US" b="1" dirty="0">
                <a:solidFill>
                  <a:srgbClr val="000000"/>
                </a:solidFill>
                <a:cs typeface="Times New Roman" pitchFamily="18" charset="0"/>
              </a:rPr>
              <a:t>Information </a:t>
            </a:r>
            <a:r>
              <a:rPr lang="en-US" sz="800" b="1" dirty="0" smtClean="0">
                <a:solidFill>
                  <a:srgbClr val="000000"/>
                </a:solidFill>
                <a:cs typeface="Times New Roman" pitchFamily="18" charset="0"/>
              </a:rPr>
              <a:t> </a:t>
            </a:r>
            <a:endParaRPr lang="en-US" sz="1100" dirty="0"/>
          </a:p>
          <a:p>
            <a:pPr algn="ctr" eaLnBrk="0" hangingPunct="0"/>
            <a:endParaRPr lang="en-US" dirty="0"/>
          </a:p>
        </p:txBody>
      </p:sp>
      <p:graphicFrame>
        <p:nvGraphicFramePr>
          <p:cNvPr id="13347" name="Group 35"/>
          <p:cNvGraphicFramePr>
            <a:graphicFrameLocks noGrp="1"/>
          </p:cNvGraphicFramePr>
          <p:nvPr/>
        </p:nvGraphicFramePr>
        <p:xfrm>
          <a:off x="2286000" y="990600"/>
          <a:ext cx="4191000" cy="2537464"/>
        </p:xfrm>
        <a:graphic>
          <a:graphicData uri="http://schemas.openxmlformats.org/drawingml/2006/table">
            <a:tbl>
              <a:tblPr/>
              <a:tblGrid>
                <a:gridCol w="4191000"/>
              </a:tblGrid>
              <a:tr h="1268732">
                <a:tc>
                  <a:txBody>
                    <a:bodyPr/>
                    <a:lstStyle/>
                    <a:p>
                      <a:pPr marL="0" marR="0" lvl="0" indent="0" algn="l" defTabSz="914400" rtl="0" eaLnBrk="1" fontAlgn="base" latinLnBrk="0" hangingPunct="1">
                        <a:lnSpc>
                          <a:spcPts val="800"/>
                        </a:lnSpc>
                        <a:spcBef>
                          <a:spcPct val="0"/>
                        </a:spcBef>
                        <a:spcAft>
                          <a:spcPct val="0"/>
                        </a:spcAft>
                        <a:buClrTx/>
                        <a:buSzTx/>
                        <a:buFontTx/>
                        <a:buNone/>
                        <a:tabLst/>
                        <a:defRPr/>
                      </a:pPr>
                      <a:endParaRPr kumimoji="0" lang="en-US" sz="1200" b="1" i="0" u="sng" strike="noStrike" cap="none" normalizeH="0" baseline="0" dirty="0" smtClean="0">
                        <a:ln>
                          <a:noFill/>
                        </a:ln>
                        <a:solidFill>
                          <a:srgbClr val="000000"/>
                        </a:solidFill>
                        <a:effectLst/>
                        <a:latin typeface="Arial" charset="0"/>
                        <a:cs typeface="Times New Roman" pitchFamily="18" charset="0"/>
                      </a:endParaRPr>
                    </a:p>
                  </a:txBody>
                  <a:tcPr horzOverflow="overflow">
                    <a:lnL cap="flat">
                      <a:noFill/>
                    </a:lnL>
                    <a:lnR>
                      <a:noFill/>
                    </a:lnR>
                    <a:lnT cap="flat">
                      <a:noFill/>
                    </a:lnT>
                    <a:lnB>
                      <a:noFill/>
                    </a:lnB>
                    <a:lnTlToBr>
                      <a:noFill/>
                    </a:lnTlToBr>
                    <a:lnBlToTr>
                      <a:noFill/>
                    </a:lnBlToTr>
                    <a:noFill/>
                  </a:tcPr>
                </a:tc>
              </a:tr>
              <a:tr h="126873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noFill/>
                  </a:tcPr>
                </a:tc>
              </a:tr>
            </a:tbl>
          </a:graphicData>
        </a:graphic>
      </p:graphicFrame>
      <p:sp>
        <p:nvSpPr>
          <p:cNvPr id="11280" name="Rectangle 36"/>
          <p:cNvSpPr>
            <a:spLocks noChangeArrowheads="1"/>
          </p:cNvSpPr>
          <p:nvPr/>
        </p:nvSpPr>
        <p:spPr bwMode="auto">
          <a:xfrm>
            <a:off x="1828800" y="2802831"/>
            <a:ext cx="5486400" cy="1200329"/>
          </a:xfrm>
          <a:prstGeom prst="rect">
            <a:avLst/>
          </a:prstGeom>
          <a:noFill/>
          <a:ln w="9525">
            <a:noFill/>
            <a:miter lim="800000"/>
            <a:headEnd/>
            <a:tailEnd/>
          </a:ln>
        </p:spPr>
        <p:txBody>
          <a:bodyPr wrap="square" anchor="ctr">
            <a:spAutoFit/>
          </a:bodyPr>
          <a:lstStyle/>
          <a:p>
            <a:pPr algn="ctr"/>
            <a:r>
              <a:rPr lang="en-US" sz="1000" b="1" dirty="0" smtClean="0">
                <a:solidFill>
                  <a:srgbClr val="000000"/>
                </a:solidFill>
                <a:cs typeface="Times New Roman" pitchFamily="18" charset="0"/>
              </a:rPr>
              <a:t>Members </a:t>
            </a:r>
            <a:r>
              <a:rPr lang="en-US" sz="1000" b="1" dirty="0">
                <a:solidFill>
                  <a:srgbClr val="000000"/>
                </a:solidFill>
                <a:cs typeface="Times New Roman" pitchFamily="18" charset="0"/>
              </a:rPr>
              <a:t>wishing to receive a hardcopy of </a:t>
            </a:r>
            <a:r>
              <a:rPr lang="en-US" sz="1000" b="1" dirty="0" smtClean="0">
                <a:solidFill>
                  <a:srgbClr val="000000"/>
                </a:solidFill>
                <a:cs typeface="Times New Roman" pitchFamily="18" charset="0"/>
              </a:rPr>
              <a:t>our quarterly newsletter </a:t>
            </a:r>
          </a:p>
          <a:p>
            <a:pPr algn="ctr"/>
            <a:r>
              <a:rPr lang="en-US" sz="1000" b="1" dirty="0" smtClean="0">
                <a:solidFill>
                  <a:srgbClr val="000000"/>
                </a:solidFill>
                <a:cs typeface="Times New Roman" pitchFamily="18" charset="0"/>
              </a:rPr>
              <a:t>must </a:t>
            </a:r>
            <a:r>
              <a:rPr lang="en-US" sz="1000" b="1" dirty="0">
                <a:solidFill>
                  <a:srgbClr val="000000"/>
                </a:solidFill>
                <a:cs typeface="Times New Roman" pitchFamily="18" charset="0"/>
              </a:rPr>
              <a:t>add $10/yr. to their dues</a:t>
            </a:r>
            <a:r>
              <a:rPr lang="en-US" sz="1000" b="1" dirty="0" smtClean="0">
                <a:solidFill>
                  <a:srgbClr val="000000"/>
                </a:solidFill>
                <a:cs typeface="Times New Roman" pitchFamily="18" charset="0"/>
              </a:rPr>
              <a:t>.  *One vote.</a:t>
            </a:r>
            <a:endParaRPr lang="en-US" sz="1000" dirty="0"/>
          </a:p>
          <a:p>
            <a:pPr algn="ctr" eaLnBrk="0" hangingPunct="0"/>
            <a:endParaRPr lang="en-US" sz="1000" dirty="0" smtClean="0"/>
          </a:p>
          <a:p>
            <a:pPr algn="ctr" eaLnBrk="0" hangingPunct="0"/>
            <a:endParaRPr lang="en-US" sz="1000" dirty="0" smtClean="0"/>
          </a:p>
          <a:p>
            <a:pPr algn="ctr" eaLnBrk="0" hangingPunct="0"/>
            <a:r>
              <a:rPr lang="en-US" b="1" dirty="0" smtClean="0">
                <a:solidFill>
                  <a:srgbClr val="000000"/>
                </a:solidFill>
                <a:cs typeface="Times New Roman" pitchFamily="18" charset="0"/>
              </a:rPr>
              <a:t>Greater Petersburg Historical Society of Virginia</a:t>
            </a:r>
            <a:endParaRPr lang="en-US" dirty="0" smtClean="0"/>
          </a:p>
          <a:p>
            <a:pPr algn="ctr" eaLnBrk="0" hangingPunct="0"/>
            <a:r>
              <a:rPr lang="en-US" sz="1400" b="1" dirty="0" smtClean="0">
                <a:solidFill>
                  <a:srgbClr val="000000"/>
                </a:solidFill>
                <a:cs typeface="Times New Roman" pitchFamily="18" charset="0"/>
              </a:rPr>
              <a:t>MEMBERSHIP </a:t>
            </a:r>
            <a:r>
              <a:rPr lang="en-US" sz="1400" b="1" dirty="0">
                <a:solidFill>
                  <a:srgbClr val="000000"/>
                </a:solidFill>
                <a:cs typeface="Times New Roman" pitchFamily="18" charset="0"/>
              </a:rPr>
              <a:t>APPLICATION</a:t>
            </a:r>
            <a:r>
              <a:rPr lang="en-US" sz="800" b="1" dirty="0">
                <a:solidFill>
                  <a:srgbClr val="000000"/>
                </a:solidFill>
                <a:cs typeface="Times New Roman" pitchFamily="18" charset="0"/>
              </a:rPr>
              <a:t> </a:t>
            </a:r>
            <a:endParaRPr lang="en-US" dirty="0"/>
          </a:p>
        </p:txBody>
      </p:sp>
      <p:sp>
        <p:nvSpPr>
          <p:cNvPr id="11306" name="Rectangle 92"/>
          <p:cNvSpPr>
            <a:spLocks noChangeArrowheads="1"/>
          </p:cNvSpPr>
          <p:nvPr/>
        </p:nvSpPr>
        <p:spPr bwMode="auto">
          <a:xfrm>
            <a:off x="0" y="6059488"/>
            <a:ext cx="9144000" cy="0"/>
          </a:xfrm>
          <a:prstGeom prst="rect">
            <a:avLst/>
          </a:prstGeom>
          <a:noFill/>
          <a:ln w="9525">
            <a:noFill/>
            <a:miter lim="800000"/>
            <a:headEnd/>
            <a:tailEnd/>
          </a:ln>
        </p:spPr>
        <p:txBody>
          <a:bodyPr wrap="none" anchor="ctr">
            <a:spAutoFit/>
          </a:bodyPr>
          <a:lstStyle/>
          <a:p>
            <a:endParaRPr lang="en-US" dirty="0"/>
          </a:p>
        </p:txBody>
      </p:sp>
      <p:sp>
        <p:nvSpPr>
          <p:cNvPr id="11309" name="Rectangle 102"/>
          <p:cNvSpPr>
            <a:spLocks noChangeArrowheads="1"/>
          </p:cNvSpPr>
          <p:nvPr/>
        </p:nvSpPr>
        <p:spPr bwMode="auto">
          <a:xfrm>
            <a:off x="1447800" y="6107298"/>
            <a:ext cx="6388100" cy="954107"/>
          </a:xfrm>
          <a:prstGeom prst="rect">
            <a:avLst/>
          </a:prstGeom>
          <a:noFill/>
          <a:ln w="9525">
            <a:noFill/>
            <a:miter lim="800000"/>
            <a:headEnd/>
            <a:tailEnd/>
          </a:ln>
        </p:spPr>
        <p:txBody>
          <a:bodyPr wrap="square" anchor="ctr">
            <a:spAutoFit/>
          </a:bodyPr>
          <a:lstStyle/>
          <a:p>
            <a:pPr algn="ctr"/>
            <a:endParaRPr lang="en-US" sz="1400" b="1" dirty="0" smtClean="0">
              <a:cs typeface="Times New Roman" pitchFamily="18" charset="0"/>
            </a:endParaRPr>
          </a:p>
          <a:p>
            <a:pPr algn="ctr"/>
            <a:endParaRPr lang="en-US" sz="1400" b="1" dirty="0" smtClean="0">
              <a:cs typeface="Times New Roman" pitchFamily="18" charset="0"/>
            </a:endParaRPr>
          </a:p>
          <a:p>
            <a:pPr algn="ctr"/>
            <a:endParaRPr lang="en-US" sz="1400" b="1" dirty="0" smtClean="0">
              <a:cs typeface="Times New Roman" pitchFamily="18" charset="0"/>
            </a:endParaRPr>
          </a:p>
          <a:p>
            <a:pPr algn="ctr"/>
            <a:endParaRPr lang="en-US" sz="1400" b="1" dirty="0"/>
          </a:p>
        </p:txBody>
      </p:sp>
      <p:sp>
        <p:nvSpPr>
          <p:cNvPr id="11" name="TextBox 10"/>
          <p:cNvSpPr txBox="1"/>
          <p:nvPr/>
        </p:nvSpPr>
        <p:spPr>
          <a:xfrm>
            <a:off x="228600" y="685800"/>
            <a:ext cx="2286000" cy="1815882"/>
          </a:xfrm>
          <a:prstGeom prst="rect">
            <a:avLst/>
          </a:prstGeom>
          <a:noFill/>
          <a:ln w="0">
            <a:noFill/>
          </a:ln>
        </p:spPr>
        <p:txBody>
          <a:bodyPr wrap="square" rtlCol="0">
            <a:spAutoFit/>
          </a:bodyPr>
          <a:lstStyle/>
          <a:p>
            <a:r>
              <a:rPr lang="en-US" sz="1100" b="1" u="sng" dirty="0" smtClean="0">
                <a:latin typeface="Century" pitchFamily="18" charset="0"/>
              </a:rPr>
              <a:t>Officers</a:t>
            </a:r>
          </a:p>
          <a:p>
            <a:r>
              <a:rPr lang="en-US" sz="1000" dirty="0" smtClean="0">
                <a:latin typeface="Century" pitchFamily="18" charset="0"/>
              </a:rPr>
              <a:t>President  Ronald  R. Seagrave</a:t>
            </a:r>
          </a:p>
          <a:p>
            <a:r>
              <a:rPr lang="en-US" sz="1000" dirty="0" smtClean="0">
                <a:latin typeface="Century" pitchFamily="18" charset="0"/>
              </a:rPr>
              <a:t>Vice President  </a:t>
            </a:r>
            <a:r>
              <a:rPr lang="en-US" sz="1000" dirty="0" err="1" smtClean="0">
                <a:latin typeface="Century" pitchFamily="18" charset="0"/>
              </a:rPr>
              <a:t>Dulaney</a:t>
            </a:r>
            <a:r>
              <a:rPr lang="en-US" sz="1000" dirty="0" smtClean="0">
                <a:latin typeface="Century" pitchFamily="18" charset="0"/>
              </a:rPr>
              <a:t> Ward</a:t>
            </a:r>
          </a:p>
          <a:p>
            <a:r>
              <a:rPr lang="en-US" sz="1000" dirty="0" smtClean="0">
                <a:latin typeface="Century" pitchFamily="18" charset="0"/>
              </a:rPr>
              <a:t>Secretary  Bonita Claiborne </a:t>
            </a:r>
          </a:p>
          <a:p>
            <a:r>
              <a:rPr lang="en-US" sz="1000" dirty="0" smtClean="0">
                <a:latin typeface="Century" pitchFamily="18" charset="0"/>
              </a:rPr>
              <a:t>Treasurer  Tammy Alexander</a:t>
            </a:r>
          </a:p>
          <a:p>
            <a:endParaRPr lang="en-US" sz="1000" dirty="0" smtClean="0">
              <a:latin typeface="Century" pitchFamily="18" charset="0"/>
            </a:endParaRPr>
          </a:p>
          <a:p>
            <a:r>
              <a:rPr lang="en-US" sz="1100" b="1" u="sng" dirty="0" smtClean="0">
                <a:latin typeface="Century" pitchFamily="18" charset="0"/>
              </a:rPr>
              <a:t>Directors</a:t>
            </a:r>
          </a:p>
          <a:p>
            <a:r>
              <a:rPr lang="en-US" sz="1000" dirty="0" smtClean="0">
                <a:latin typeface="Century" pitchFamily="18" charset="0"/>
              </a:rPr>
              <a:t>Dr. William C. McDonald, UVA</a:t>
            </a:r>
          </a:p>
          <a:p>
            <a:r>
              <a:rPr lang="en-US" sz="1000" dirty="0" smtClean="0">
                <a:latin typeface="Century" pitchFamily="18" charset="0"/>
              </a:rPr>
              <a:t>Dr. Christina </a:t>
            </a:r>
            <a:r>
              <a:rPr lang="en-US" sz="1000" dirty="0" err="1" smtClean="0">
                <a:latin typeface="Century" pitchFamily="18" charset="0"/>
              </a:rPr>
              <a:t>Proenza</a:t>
            </a:r>
            <a:r>
              <a:rPr lang="en-US" sz="1000" dirty="0" smtClean="0">
                <a:latin typeface="Century" pitchFamily="18" charset="0"/>
              </a:rPr>
              <a:t>-Coles, VSU</a:t>
            </a:r>
          </a:p>
          <a:p>
            <a:r>
              <a:rPr lang="en-US" sz="1000" dirty="0" smtClean="0">
                <a:latin typeface="Century" pitchFamily="18" charset="0"/>
              </a:rPr>
              <a:t>Emmanuel </a:t>
            </a:r>
            <a:r>
              <a:rPr lang="en-US" sz="1000" dirty="0" err="1" smtClean="0">
                <a:latin typeface="Century" pitchFamily="18" charset="0"/>
              </a:rPr>
              <a:t>Dabney</a:t>
            </a:r>
            <a:endParaRPr lang="en-US" sz="1000" dirty="0" smtClean="0">
              <a:latin typeface="Century" pitchFamily="18" charset="0"/>
            </a:endParaRPr>
          </a:p>
          <a:p>
            <a:r>
              <a:rPr lang="en-US" sz="1000" dirty="0" smtClean="0">
                <a:latin typeface="Century" pitchFamily="18" charset="0"/>
              </a:rPr>
              <a:t>Curtis Anderson</a:t>
            </a:r>
          </a:p>
        </p:txBody>
      </p:sp>
      <p:cxnSp>
        <p:nvCxnSpPr>
          <p:cNvPr id="18" name="Straight Connector 17"/>
          <p:cNvCxnSpPr/>
          <p:nvPr/>
        </p:nvCxnSpPr>
        <p:spPr>
          <a:xfrm>
            <a:off x="0" y="3352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477000" y="762000"/>
            <a:ext cx="2514600" cy="2092881"/>
          </a:xfrm>
          <a:prstGeom prst="rect">
            <a:avLst/>
          </a:prstGeom>
          <a:noFill/>
          <a:ln w="6350">
            <a:noFill/>
          </a:ln>
        </p:spPr>
        <p:txBody>
          <a:bodyPr wrap="square" rtlCol="0">
            <a:spAutoFit/>
          </a:bodyPr>
          <a:lstStyle/>
          <a:p>
            <a:r>
              <a:rPr lang="en-US" sz="1000" dirty="0" smtClean="0">
                <a:latin typeface="Century" pitchFamily="18" charset="0"/>
                <a:cs typeface="Times New Roman" pitchFamily="18" charset="0"/>
              </a:rPr>
              <a:t>The purpose of the society is organized exclusively for charitable and educational purposes. The society shall promote an active interest in American history and particularly in the history of Petersburg, its surrounding counties and the Commonwealth of Virginia. The society is to provide leadership, training, resources, and advocacy in support of the people, institutions, and organizations that are engaged in researching, preserving, and interpreting local and Virginia history.</a:t>
            </a:r>
            <a:endParaRPr lang="en-US" sz="1000" dirty="0">
              <a:latin typeface="Century" pitchFamily="18" charset="0"/>
              <a:cs typeface="Times New Roman" pitchFamily="18" charset="0"/>
            </a:endParaRPr>
          </a:p>
        </p:txBody>
      </p:sp>
      <p:graphicFrame>
        <p:nvGraphicFramePr>
          <p:cNvPr id="13416" name="Group 104"/>
          <p:cNvGraphicFramePr>
            <a:graphicFrameLocks noGrp="1"/>
          </p:cNvGraphicFramePr>
          <p:nvPr/>
        </p:nvGraphicFramePr>
        <p:xfrm>
          <a:off x="152400" y="5638800"/>
          <a:ext cx="8991600" cy="1447800"/>
        </p:xfrm>
        <a:graphic>
          <a:graphicData uri="http://schemas.openxmlformats.org/drawingml/2006/table">
            <a:tbl>
              <a:tblPr/>
              <a:tblGrid>
                <a:gridCol w="8991600"/>
              </a:tblGrid>
              <a:tr h="1447800">
                <a:tc>
                  <a:txBody>
                    <a:bodyPr/>
                    <a:lstStyle/>
                    <a:p>
                      <a:pPr marL="0" marR="0" lvl="0" indent="190500" algn="ctr" defTabSz="914400" rtl="0" eaLnBrk="1" fontAlgn="base" latinLnBrk="0" hangingPunct="1">
                        <a:lnSpc>
                          <a:spcPct val="100000"/>
                        </a:lnSpc>
                        <a:spcBef>
                          <a:spcPct val="0"/>
                        </a:spcBef>
                        <a:spcAft>
                          <a:spcPct val="0"/>
                        </a:spcAft>
                        <a:buClrTx/>
                        <a:buSzTx/>
                        <a:buFontTx/>
                        <a:buNone/>
                        <a:tabLst/>
                      </a:pPr>
                      <a:r>
                        <a:rPr kumimoji="0" lang="en-US" sz="1200" b="0" i="0" u="sng" strike="noStrike" cap="none" normalizeH="0" baseline="0" dirty="0" smtClean="0">
                          <a:ln>
                            <a:noFill/>
                          </a:ln>
                          <a:solidFill>
                            <a:srgbClr val="000000"/>
                          </a:solidFill>
                          <a:effectLst/>
                          <a:latin typeface="Arial" charset="0"/>
                          <a:cs typeface="Times New Roman" pitchFamily="18" charset="0"/>
                        </a:rPr>
                        <a:t>  </a:t>
                      </a:r>
                    </a:p>
                    <a:p>
                      <a:pPr marL="0" marR="0" lvl="0" indent="190500" algn="ctr" defTabSz="914400" rtl="0" eaLnBrk="1" fontAlgn="base" latinLnBrk="0" hangingPunct="1">
                        <a:lnSpc>
                          <a:spcPct val="100000"/>
                        </a:lnSpc>
                        <a:spcBef>
                          <a:spcPct val="0"/>
                        </a:spcBef>
                        <a:spcAft>
                          <a:spcPct val="0"/>
                        </a:spcAft>
                        <a:buClrTx/>
                        <a:buSzTx/>
                        <a:buFontTx/>
                        <a:buNone/>
                        <a:tabLst/>
                      </a:pPr>
                      <a:r>
                        <a:rPr kumimoji="0" lang="en-US" sz="1200" b="0" i="0" u="sng" strike="noStrike" cap="none" normalizeH="0" baseline="0" dirty="0" smtClean="0">
                          <a:ln>
                            <a:noFill/>
                          </a:ln>
                          <a:solidFill>
                            <a:srgbClr val="000000"/>
                          </a:solidFill>
                          <a:effectLst/>
                          <a:latin typeface="Arial" charset="0"/>
                          <a:cs typeface="Times New Roman" pitchFamily="18" charset="0"/>
                        </a:rPr>
                        <a:t>Please make checks payable to:    Greater Petersburg Historical Society of Virginia</a:t>
                      </a:r>
                      <a:r>
                        <a:rPr kumimoji="0" lang="en-US" sz="1200" b="0" i="0" u="none" strike="noStrike" cap="none" normalizeH="0" baseline="0" dirty="0" smtClean="0">
                          <a:ln>
                            <a:noFill/>
                          </a:ln>
                          <a:solidFill>
                            <a:srgbClr val="000000"/>
                          </a:solidFill>
                          <a:effectLst/>
                          <a:latin typeface="Arial" charset="0"/>
                          <a:cs typeface="Times New Roman" pitchFamily="18" charset="0"/>
                        </a:rPr>
                        <a:t/>
                      </a:r>
                      <a:br>
                        <a:rPr kumimoji="0" lang="en-US" sz="1200" b="0" i="0" u="none" strike="noStrike" cap="none" normalizeH="0" baseline="0" dirty="0" smtClean="0">
                          <a:ln>
                            <a:noFill/>
                          </a:ln>
                          <a:solidFill>
                            <a:srgbClr val="000000"/>
                          </a:solidFill>
                          <a:effectLst/>
                          <a:latin typeface="Arial" charset="0"/>
                          <a:cs typeface="Times New Roman" pitchFamily="18" charset="0"/>
                        </a:rPr>
                      </a:br>
                      <a:r>
                        <a:rPr kumimoji="0" lang="en-US" sz="400" b="0" i="0" u="none" strike="noStrike" cap="none" normalizeH="0" baseline="0" dirty="0" smtClean="0">
                          <a:ln>
                            <a:noFill/>
                          </a:ln>
                          <a:solidFill>
                            <a:srgbClr val="000000"/>
                          </a:solidFill>
                          <a:effectLst/>
                          <a:latin typeface="Arial" charset="0"/>
                          <a:cs typeface="Times New Roman" pitchFamily="18" charset="0"/>
                        </a:rPr>
                        <a:t/>
                      </a:r>
                      <a:br>
                        <a:rPr kumimoji="0" lang="en-US" sz="400" b="0" i="0" u="none" strike="noStrike" cap="none" normalizeH="0" baseline="0" dirty="0" smtClean="0">
                          <a:ln>
                            <a:noFill/>
                          </a:ln>
                          <a:solidFill>
                            <a:srgbClr val="000000"/>
                          </a:solidFill>
                          <a:effectLst/>
                          <a:latin typeface="Arial" charset="0"/>
                          <a:cs typeface="Times New Roman" pitchFamily="18" charset="0"/>
                        </a:rPr>
                      </a:br>
                      <a:r>
                        <a:rPr kumimoji="0" lang="en-US" sz="1400" b="0" i="0" u="none" strike="noStrike" cap="none" normalizeH="0" baseline="0" dirty="0" smtClean="0">
                          <a:ln>
                            <a:noFill/>
                          </a:ln>
                          <a:solidFill>
                            <a:srgbClr val="000000"/>
                          </a:solidFill>
                          <a:effectLst/>
                          <a:latin typeface="Arial" charset="0"/>
                          <a:cs typeface="Times New Roman" pitchFamily="18" charset="0"/>
                        </a:rPr>
                        <a:t>Mail to:  </a:t>
                      </a:r>
                      <a:r>
                        <a:rPr lang="en-US" sz="1400" b="0" dirty="0" smtClean="0"/>
                        <a:t>110 Liberty Street, Petersburg, VA 23803</a:t>
                      </a:r>
                    </a:p>
                    <a:p>
                      <a:pPr marL="0" marR="0" lvl="0" indent="190500" algn="ctr" defTabSz="914400" rtl="0" eaLnBrk="1" fontAlgn="base" latinLnBrk="0" hangingPunct="1">
                        <a:lnSpc>
                          <a:spcPct val="100000"/>
                        </a:lnSpc>
                        <a:spcBef>
                          <a:spcPct val="0"/>
                        </a:spcBef>
                        <a:spcAft>
                          <a:spcPct val="0"/>
                        </a:spcAft>
                        <a:buClrTx/>
                        <a:buSzTx/>
                        <a:buFontTx/>
                        <a:buNone/>
                        <a:tabLst/>
                      </a:pPr>
                      <a:r>
                        <a:rPr lang="en-US" sz="1400" b="0" dirty="0" smtClean="0">
                          <a:cs typeface="Times New Roman" pitchFamily="18" charset="0"/>
                        </a:rPr>
                        <a:t>Web Address: </a:t>
                      </a:r>
                      <a:r>
                        <a:rPr lang="en-US" sz="1400" b="0" dirty="0" smtClean="0">
                          <a:cs typeface="Times New Roman" pitchFamily="18" charset="0"/>
                          <a:hlinkClick r:id="rId3"/>
                        </a:rPr>
                        <a:t>http://www.gphsva.org</a:t>
                      </a:r>
                      <a:r>
                        <a:rPr lang="en-US" sz="1400" b="0" dirty="0" smtClean="0">
                          <a:cs typeface="Times New Roman" pitchFamily="18" charset="0"/>
                        </a:rPr>
                        <a:t>   and visit us on </a:t>
                      </a:r>
                      <a:r>
                        <a:rPr lang="en-US" sz="1400" b="0" i="1" dirty="0" err="1" smtClean="0">
                          <a:cs typeface="Times New Roman" pitchFamily="18" charset="0"/>
                        </a:rPr>
                        <a:t>Facebook</a:t>
                      </a:r>
                      <a:r>
                        <a:rPr lang="en-US" sz="1400" b="0" i="1" dirty="0" smtClean="0">
                          <a:cs typeface="Times New Roman" pitchFamily="18" charset="0"/>
                        </a:rPr>
                        <a:t>   </a:t>
                      </a:r>
                      <a:endParaRPr kumimoji="0" lang="en-US" sz="1400" b="0" i="1"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403" name="Group 91"/>
          <p:cNvGraphicFramePr>
            <a:graphicFrameLocks noGrp="1"/>
          </p:cNvGraphicFramePr>
          <p:nvPr/>
        </p:nvGraphicFramePr>
        <p:xfrm>
          <a:off x="381000" y="3428999"/>
          <a:ext cx="8763000" cy="3102071"/>
        </p:xfrm>
        <a:graphic>
          <a:graphicData uri="http://schemas.openxmlformats.org/drawingml/2006/table">
            <a:tbl>
              <a:tblPr/>
              <a:tblGrid>
                <a:gridCol w="6019800"/>
                <a:gridCol w="2743200"/>
              </a:tblGrid>
              <a:tr h="929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rgbClr val="000000"/>
                          </a:solidFill>
                          <a:effectLst/>
                          <a:latin typeface="Arial" charset="0"/>
                          <a:cs typeface="Times New Roman" pitchFamily="18" charset="0"/>
                        </a:rPr>
                        <a:t>Please Print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cs typeface="Times New Roman" pitchFamily="18" charset="0"/>
                        </a:rPr>
                        <a:t>Name</a:t>
                      </a:r>
                      <a:r>
                        <a:rPr kumimoji="0" lang="en-US" sz="1000" b="0" i="0" u="none" strike="noStrike" cap="none" normalizeH="0" baseline="0" dirty="0" smtClean="0">
                          <a:ln>
                            <a:noFill/>
                          </a:ln>
                          <a:solidFill>
                            <a:srgbClr val="000000"/>
                          </a:solidFill>
                          <a:effectLst/>
                          <a:latin typeface="Arial" charset="0"/>
                          <a:cs typeface="Times New Roman" pitchFamily="18" charset="0"/>
                        </a:rPr>
                        <a:t> ______________________________________________________________________________ </a:t>
                      </a:r>
                      <a:endParaRPr kumimoji="0" lang="en-US" sz="1000" b="0" i="0" u="none" strike="noStrike" cap="none" normalizeH="0" baseline="0" dirty="0" smtClean="0">
                        <a:ln>
                          <a:noFill/>
                        </a:ln>
                        <a:solidFill>
                          <a:schemeClr val="tx1"/>
                        </a:solidFill>
                        <a:effectLst/>
                        <a:latin typeface="Arial" charset="0"/>
                        <a:cs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cs typeface="Times New Roman" pitchFamily="18" charset="0"/>
                        </a:rPr>
                        <a:t>Membership Class   </a:t>
                      </a:r>
                      <a:r>
                        <a:rPr kumimoji="0" lang="en-US" sz="1000" b="0" i="0" u="none" strike="noStrike" cap="none" normalizeH="0" baseline="0" dirty="0" smtClean="0">
                          <a:ln>
                            <a:noFill/>
                          </a:ln>
                          <a:solidFill>
                            <a:srgbClr val="000000"/>
                          </a:solidFill>
                          <a:effectLst/>
                          <a:latin typeface="Arial" charset="0"/>
                          <a:cs typeface="Times New Roman" pitchFamily="18" charset="0"/>
                        </a:rPr>
                        <a:t>__________________</a:t>
                      </a:r>
                      <a:endParaRPr kumimoji="0" lang="en-US" sz="1000" b="0" i="0" u="none" strike="noStrike" cap="none" normalizeH="0" baseline="0" dirty="0" smtClean="0">
                        <a:ln>
                          <a:noFill/>
                        </a:ln>
                        <a:solidFill>
                          <a:schemeClr val="tx1"/>
                        </a:solidFill>
                        <a:effectLst/>
                        <a:latin typeface="Arial" charset="0"/>
                        <a:cs typeface="Arial" charset="0"/>
                      </a:endParaRPr>
                    </a:p>
                  </a:txBody>
                  <a:tcPr anchor="ctr" horzOverflow="overflow">
                    <a:lnL>
                      <a:noFill/>
                    </a:lnL>
                    <a:lnR cap="flat">
                      <a:noFill/>
                    </a:lnR>
                    <a:lnT cap="flat">
                      <a:noFill/>
                    </a:lnT>
                    <a:lnB>
                      <a:noFill/>
                    </a:lnB>
                    <a:lnTlToBr>
                      <a:noFill/>
                    </a:lnTlToBr>
                    <a:lnBlToTr>
                      <a:noFill/>
                    </a:lnBlToTr>
                    <a:noFill/>
                  </a:tcPr>
                </a:tc>
              </a:tr>
              <a:tr h="391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cs typeface="Times New Roman" pitchFamily="18" charset="0"/>
                        </a:rPr>
                        <a:t>Address</a:t>
                      </a:r>
                      <a:r>
                        <a:rPr kumimoji="0" lang="en-US" sz="1000" b="0" i="0" u="none" strike="noStrike" cap="none" normalizeH="0" baseline="0" dirty="0" smtClean="0">
                          <a:ln>
                            <a:noFill/>
                          </a:ln>
                          <a:solidFill>
                            <a:srgbClr val="000000"/>
                          </a:solidFill>
                          <a:effectLst/>
                          <a:latin typeface="Arial" charset="0"/>
                          <a:cs typeface="Times New Roman" pitchFamily="18" charset="0"/>
                        </a:rPr>
                        <a:t> ___________________________________________________________________________ </a:t>
                      </a:r>
                      <a:endParaRPr kumimoji="0" lang="en-US" sz="1000" b="0" i="0" u="none" strike="noStrike" cap="none" normalizeH="0" baseline="0" dirty="0" smtClean="0">
                        <a:ln>
                          <a:noFill/>
                        </a:ln>
                        <a:solidFill>
                          <a:schemeClr val="tx1"/>
                        </a:solidFill>
                        <a:effectLst/>
                        <a:latin typeface="Arial"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Arial" charset="0"/>
                          <a:cs typeface="Times New Roman" pitchFamily="18" charset="0"/>
                        </a:rPr>
                        <a:t>Amount Paid $  </a:t>
                      </a:r>
                      <a:r>
                        <a:rPr kumimoji="0" lang="en-US" sz="1000" b="0" i="0" u="none" strike="noStrike" cap="none" normalizeH="0" baseline="0" dirty="0" smtClean="0">
                          <a:ln>
                            <a:noFill/>
                          </a:ln>
                          <a:solidFill>
                            <a:srgbClr val="000000"/>
                          </a:solidFill>
                          <a:effectLst/>
                          <a:latin typeface="Arial" charset="0"/>
                          <a:cs typeface="Times New Roman" pitchFamily="18" charset="0"/>
                        </a:rPr>
                        <a:t>______________________</a:t>
                      </a:r>
                      <a:endParaRPr kumimoji="0" lang="en-US" sz="10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anchor="ctr" horzOverflow="overflow">
                    <a:lnL>
                      <a:noFill/>
                    </a:lnL>
                    <a:lnR cap="flat">
                      <a:noFill/>
                    </a:lnR>
                    <a:lnT>
                      <a:noFill/>
                    </a:lnT>
                    <a:lnB>
                      <a:noFill/>
                    </a:lnB>
                    <a:lnTlToBr>
                      <a:noFill/>
                    </a:lnTlToBr>
                    <a:lnBlToTr>
                      <a:noFill/>
                    </a:lnBlToTr>
                    <a:noFill/>
                  </a:tcPr>
                </a:tc>
              </a:tr>
              <a:tr h="5029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cs typeface="Times New Roman" pitchFamily="18" charset="0"/>
                        </a:rPr>
                        <a:t>State &amp; Zip Code    </a:t>
                      </a:r>
                      <a:r>
                        <a:rPr kumimoji="0" lang="en-US" sz="1000" b="0" i="0" u="none" strike="noStrike" cap="none" normalizeH="0" baseline="0" dirty="0" smtClean="0">
                          <a:ln>
                            <a:noFill/>
                          </a:ln>
                          <a:solidFill>
                            <a:srgbClr val="000000"/>
                          </a:solidFill>
                          <a:effectLst/>
                          <a:latin typeface="Arial" charset="0"/>
                          <a:cs typeface="Times New Roman" pitchFamily="18" charset="0"/>
                        </a:rPr>
                        <a:t>_______       ___________________ </a:t>
                      </a:r>
                      <a:endParaRPr kumimoji="0" lang="en-US" sz="1000" b="0" i="0" u="none" strike="noStrike" cap="none" normalizeH="0" baseline="0" dirty="0" smtClean="0">
                        <a:ln>
                          <a:noFill/>
                        </a:ln>
                        <a:solidFill>
                          <a:schemeClr val="tx1"/>
                        </a:solidFill>
                        <a:effectLst/>
                        <a:latin typeface="Arial"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Arial" charset="0"/>
                          <a:cs typeface="Times New Roman" pitchFamily="18" charset="0"/>
                        </a:rPr>
                        <a:t>Tod</a:t>
                      </a:r>
                      <a:r>
                        <a:rPr kumimoji="0" lang="en-US" sz="1000" b="1" i="0" u="none" strike="noStrike" cap="none" normalizeH="0" baseline="0" dirty="0" smtClean="0">
                          <a:ln>
                            <a:noFill/>
                          </a:ln>
                          <a:solidFill>
                            <a:schemeClr val="tx1"/>
                          </a:solidFill>
                          <a:effectLst/>
                          <a:latin typeface="Arial" charset="0"/>
                          <a:cs typeface="Arial" charset="0"/>
                        </a:rPr>
                        <a:t>ay’s</a:t>
                      </a:r>
                      <a:r>
                        <a:rPr kumimoji="0" lang="en-US" sz="1000" b="1" i="0" u="none" strike="noStrike" cap="none" normalizeH="0" baseline="0" dirty="0" smtClean="0">
                          <a:ln>
                            <a:noFill/>
                          </a:ln>
                          <a:solidFill>
                            <a:srgbClr val="000000"/>
                          </a:solidFill>
                          <a:effectLst/>
                          <a:latin typeface="Arial" charset="0"/>
                          <a:cs typeface="Times New Roman" pitchFamily="18" charset="0"/>
                        </a:rPr>
                        <a:t> Date  </a:t>
                      </a:r>
                      <a:r>
                        <a:rPr kumimoji="0" lang="en-US" sz="1000" b="0" i="0" u="none" strike="noStrike" cap="none" normalizeH="0" baseline="0" dirty="0" smtClean="0">
                          <a:ln>
                            <a:noFill/>
                          </a:ln>
                          <a:solidFill>
                            <a:srgbClr val="000000"/>
                          </a:solidFill>
                          <a:effectLst/>
                          <a:latin typeface="Arial" charset="0"/>
                          <a:cs typeface="Times New Roman" pitchFamily="18" charset="0"/>
                        </a:rPr>
                        <a:t>_______________________</a:t>
                      </a:r>
                      <a:endParaRPr kumimoji="0" lang="en-US" sz="10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p>
                  </a:txBody>
                  <a:tcPr anchor="ctr" horzOverflow="overflow">
                    <a:lnL>
                      <a:noFill/>
                    </a:lnL>
                    <a:lnR cap="flat">
                      <a:noFill/>
                    </a:lnR>
                    <a:lnT>
                      <a:noFill/>
                    </a:lnT>
                    <a:lnB>
                      <a:noFill/>
                    </a:lnB>
                    <a:lnTlToBr>
                      <a:noFill/>
                    </a:lnTlToBr>
                    <a:lnBlToTr>
                      <a:noFill/>
                    </a:lnBlToTr>
                    <a:noFill/>
                  </a:tcPr>
                </a:tc>
              </a:tr>
              <a:tr h="3131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cs typeface="Times New Roman" pitchFamily="18" charset="0"/>
                        </a:rPr>
                        <a:t>Phone Number</a:t>
                      </a:r>
                      <a:r>
                        <a:rPr kumimoji="0" lang="en-US" sz="1000" b="0" i="0" u="none" strike="noStrike" cap="none" normalizeH="0" baseline="0" dirty="0" smtClean="0">
                          <a:ln>
                            <a:noFill/>
                          </a:ln>
                          <a:solidFill>
                            <a:srgbClr val="000000"/>
                          </a:solidFill>
                          <a:effectLst/>
                          <a:latin typeface="Arial" charset="0"/>
                          <a:cs typeface="Times New Roman" pitchFamily="18" charset="0"/>
                        </a:rPr>
                        <a:t> _______   ______________________________________ </a:t>
                      </a:r>
                      <a:endParaRPr kumimoji="0" lang="en-US" sz="1000" b="0" i="0" u="none" strike="noStrike" cap="none" normalizeH="0" baseline="0" dirty="0" smtClean="0">
                        <a:ln>
                          <a:noFill/>
                        </a:ln>
                        <a:solidFill>
                          <a:schemeClr val="tx1"/>
                        </a:solidFill>
                        <a:effectLst/>
                        <a:latin typeface="Arial"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Donation  $ _________</a:t>
                      </a:r>
                    </a:p>
                  </a:txBody>
                  <a:tcPr anchor="ctr" horzOverflow="overflow">
                    <a:lnL>
                      <a:noFill/>
                    </a:lnL>
                    <a:lnR cap="flat">
                      <a:noFill/>
                    </a:lnR>
                    <a:lnT>
                      <a:noFill/>
                    </a:lnT>
                    <a:lnB>
                      <a:noFill/>
                    </a:lnB>
                    <a:lnTlToBr>
                      <a:noFill/>
                    </a:lnTlToBr>
                    <a:lnBlToTr>
                      <a:noFill/>
                    </a:lnBlToTr>
                    <a:noFill/>
                  </a:tcPr>
                </a:tc>
              </a:tr>
              <a:tr h="31315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cs typeface="Times New Roman" pitchFamily="18" charset="0"/>
                        </a:rPr>
                        <a:t>Email:</a:t>
                      </a:r>
                      <a:r>
                        <a:rPr kumimoji="0" lang="en-US" sz="1000" b="0" i="0" u="none" strike="noStrike" cap="none" normalizeH="0" baseline="0" dirty="0" smtClean="0">
                          <a:ln>
                            <a:noFill/>
                          </a:ln>
                          <a:solidFill>
                            <a:srgbClr val="000000"/>
                          </a:solidFill>
                          <a:effectLst/>
                          <a:latin typeface="Arial" charset="0"/>
                          <a:cs typeface="Times New Roman" pitchFamily="18" charset="0"/>
                        </a:rPr>
                        <a:t>  _______________________________ @ ___________________</a:t>
                      </a:r>
                      <a:endParaRPr kumimoji="0" lang="en-US" sz="1000" b="0" i="0" u="none" strike="noStrike" cap="none" normalizeH="0" baseline="0" dirty="0" smtClean="0">
                        <a:ln>
                          <a:noFill/>
                        </a:ln>
                        <a:solidFill>
                          <a:schemeClr val="tx1"/>
                        </a:solidFill>
                        <a:effectLst/>
                        <a:latin typeface="Arial"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a:txBody>
                  <a:tcPr anchor="ctr" horzOverflow="overflow">
                    <a:lnL>
                      <a:noFill/>
                    </a:lnL>
                    <a:lnR cap="flat">
                      <a:noFill/>
                    </a:lnR>
                    <a:lnT>
                      <a:noFill/>
                    </a:lnT>
                    <a:lnB>
                      <a:noFill/>
                    </a:lnB>
                    <a:lnTlToBr>
                      <a:noFill/>
                    </a:lnTlToBr>
                    <a:lnBlToTr>
                      <a:noFill/>
                    </a:lnBlToTr>
                    <a:noFill/>
                  </a:tcPr>
                </a:tc>
              </a:tr>
              <a:tr h="31315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a:txBody>
                  <a:tcPr anchor="ctr" horzOverflow="overflow">
                    <a:lnL>
                      <a:noFill/>
                    </a:lnL>
                    <a:lnR cap="flat">
                      <a:noFill/>
                    </a:lnR>
                    <a:lnT>
                      <a:noFill/>
                    </a:lnT>
                    <a:lnB>
                      <a:noFill/>
                    </a:lnB>
                    <a:lnTlToBr>
                      <a:noFill/>
                    </a:lnTlToBr>
                    <a:lnBlToTr>
                      <a:noFill/>
                    </a:lnBlToTr>
                    <a:noFill/>
                  </a:tcPr>
                </a:tc>
              </a:tr>
            </a:tbl>
          </a:graphicData>
        </a:graphic>
      </p:graphicFrame>
      <p:pic>
        <p:nvPicPr>
          <p:cNvPr id="15" name="Picture 14" descr="facebook.gif"/>
          <p:cNvPicPr>
            <a:picLocks noChangeAspect="1"/>
          </p:cNvPicPr>
          <p:nvPr/>
        </p:nvPicPr>
        <p:blipFill>
          <a:blip r:embed="rId4" cstate="print"/>
          <a:stretch>
            <a:fillRect/>
          </a:stretch>
        </p:blipFill>
        <p:spPr>
          <a:xfrm>
            <a:off x="7239000" y="6324600"/>
            <a:ext cx="533400" cy="533400"/>
          </a:xfrm>
          <a:prstGeom prst="rect">
            <a:avLst/>
          </a:prstGeom>
        </p:spPr>
      </p:pic>
      <p:graphicFrame>
        <p:nvGraphicFramePr>
          <p:cNvPr id="14" name="Table 13"/>
          <p:cNvGraphicFramePr>
            <a:graphicFrameLocks noGrp="1"/>
          </p:cNvGraphicFramePr>
          <p:nvPr/>
        </p:nvGraphicFramePr>
        <p:xfrm>
          <a:off x="2743200" y="1119596"/>
          <a:ext cx="3657600" cy="1623604"/>
        </p:xfrm>
        <a:graphic>
          <a:graphicData uri="http://schemas.openxmlformats.org/drawingml/2006/table">
            <a:tbl>
              <a:tblPr firstRow="1" bandRow="1">
                <a:tableStyleId>{073A0DAA-6AF3-43AB-8588-CEC1D06C72B9}</a:tableStyleId>
              </a:tblPr>
              <a:tblGrid>
                <a:gridCol w="2813540"/>
                <a:gridCol w="844060"/>
              </a:tblGrid>
              <a:tr h="290562">
                <a:tc>
                  <a:txBody>
                    <a:bodyPr/>
                    <a:lstStyle/>
                    <a:p>
                      <a:pPr algn="ctr"/>
                      <a:r>
                        <a:rPr lang="en-US" sz="1400" u="sng" dirty="0" smtClean="0">
                          <a:solidFill>
                            <a:schemeClr val="tx1"/>
                          </a:solidFill>
                        </a:rPr>
                        <a:t>Membership Categories</a:t>
                      </a:r>
                      <a:endParaRPr lang="en-US" sz="1400" u="sng" dirty="0">
                        <a:solidFill>
                          <a:schemeClr val="tx1"/>
                        </a:solidFill>
                      </a:endParaRPr>
                    </a:p>
                  </a:txBody>
                  <a:tcPr>
                    <a:noFill/>
                  </a:tcPr>
                </a:tc>
                <a:tc>
                  <a:txBody>
                    <a:bodyPr/>
                    <a:lstStyle/>
                    <a:p>
                      <a:pPr algn="ctr"/>
                      <a:r>
                        <a:rPr lang="en-US" sz="1400" u="sng" dirty="0" smtClean="0">
                          <a:solidFill>
                            <a:schemeClr val="tx1"/>
                          </a:solidFill>
                        </a:rPr>
                        <a:t>Dues</a:t>
                      </a:r>
                      <a:endParaRPr lang="en-US" sz="1400" u="sng" dirty="0">
                        <a:solidFill>
                          <a:schemeClr val="tx1"/>
                        </a:solidFill>
                      </a:endParaRPr>
                    </a:p>
                  </a:txBody>
                  <a:tcPr>
                    <a:noFill/>
                  </a:tcPr>
                </a:tc>
              </a:tr>
              <a:tr h="264221">
                <a:tc>
                  <a:txBody>
                    <a:bodyPr/>
                    <a:lstStyle/>
                    <a:p>
                      <a:pPr marL="0" marR="0" lvl="0" indent="0" algn="l" defTabSz="914400" rtl="0" eaLnBrk="1" fontAlgn="base" latinLnBrk="0" hangingPunct="1">
                        <a:lnSpc>
                          <a:spcPct val="100000"/>
                        </a:lnSpc>
                        <a:spcBef>
                          <a:spcPts val="0"/>
                        </a:spcBef>
                        <a:spcAft>
                          <a:spcPts val="0"/>
                        </a:spcAft>
                        <a:buClrTx/>
                        <a:buSzTx/>
                        <a:buFontTx/>
                        <a:buNone/>
                        <a:tabLst>
                          <a:tab pos="457200" algn="l"/>
                        </a:tabLst>
                      </a:pPr>
                      <a:r>
                        <a:rPr lang="en-US" sz="1100" b="1" dirty="0" smtClean="0"/>
                        <a:t>Individual </a:t>
                      </a:r>
                      <a:endParaRPr lang="en-US" sz="1100" b="1" dirty="0">
                        <a:latin typeface="Arial" pitchFamily="34" charset="0"/>
                        <a:cs typeface="Arial" pitchFamily="34" charset="0"/>
                      </a:endParaRPr>
                    </a:p>
                  </a:txBody>
                  <a:tcPr>
                    <a:noFill/>
                  </a:tcPr>
                </a:tc>
                <a:tc>
                  <a:txBody>
                    <a:bodyPr/>
                    <a:lstStyle/>
                    <a:p>
                      <a:pPr algn="r">
                        <a:lnSpc>
                          <a:spcPct val="100000"/>
                        </a:lnSpc>
                        <a:spcBef>
                          <a:spcPts val="0"/>
                        </a:spcBef>
                        <a:spcAft>
                          <a:spcPts val="0"/>
                        </a:spcAft>
                      </a:pPr>
                      <a:r>
                        <a:rPr lang="en-US" sz="1100" b="1" dirty="0" smtClean="0"/>
                        <a:t>$ 20.00</a:t>
                      </a:r>
                      <a:endParaRPr lang="en-US" sz="1100" b="1" dirty="0">
                        <a:latin typeface="Arial" pitchFamily="34" charset="0"/>
                        <a:cs typeface="Arial" pitchFamily="34" charset="0"/>
                      </a:endParaRPr>
                    </a:p>
                  </a:txBody>
                  <a:tcPr>
                    <a:noFill/>
                  </a:tcPr>
                </a:tc>
              </a:tr>
              <a:tr h="264221">
                <a:tc>
                  <a:txBody>
                    <a:bodyPr/>
                    <a:lstStyle/>
                    <a:p>
                      <a:pPr>
                        <a:lnSpc>
                          <a:spcPct val="100000"/>
                        </a:lnSpc>
                        <a:spcBef>
                          <a:spcPts val="0"/>
                        </a:spcBef>
                        <a:spcAft>
                          <a:spcPts val="0"/>
                        </a:spcAft>
                      </a:pPr>
                      <a:r>
                        <a:rPr kumimoji="0" lang="en-US" sz="1100" b="1" u="none" strike="noStrike" cap="none" normalizeH="0" baseline="0" dirty="0" smtClean="0">
                          <a:ln>
                            <a:noFill/>
                          </a:ln>
                          <a:effectLst/>
                        </a:rPr>
                        <a:t>Couple*</a:t>
                      </a:r>
                      <a:endParaRPr lang="en-US" sz="1100" b="1" dirty="0">
                        <a:latin typeface="Arial" pitchFamily="34" charset="0"/>
                        <a:cs typeface="Arial" pitchFamily="34" charset="0"/>
                      </a:endParaRPr>
                    </a:p>
                  </a:txBody>
                  <a:tcPr>
                    <a:noFill/>
                  </a:tcPr>
                </a:tc>
                <a:tc>
                  <a:txBody>
                    <a:bodyPr/>
                    <a:lstStyle/>
                    <a:p>
                      <a:pPr marL="0" marR="0" lvl="0" indent="0" algn="r" defTabSz="914400" rtl="0" eaLnBrk="1" fontAlgn="base" latinLnBrk="0" hangingPunct="1">
                        <a:lnSpc>
                          <a:spcPct val="100000"/>
                        </a:lnSpc>
                        <a:spcBef>
                          <a:spcPts val="0"/>
                        </a:spcBef>
                        <a:spcAft>
                          <a:spcPts val="0"/>
                        </a:spcAft>
                        <a:buClrTx/>
                        <a:buSzTx/>
                        <a:buFontTx/>
                        <a:buNone/>
                        <a:tabLst>
                          <a:tab pos="457200" algn="l"/>
                        </a:tabLst>
                        <a:defRPr/>
                      </a:pPr>
                      <a:r>
                        <a:rPr kumimoji="0" lang="en-US" sz="1100" b="1" u="none" strike="noStrike" cap="none" normalizeH="0" baseline="0" dirty="0" smtClean="0">
                          <a:ln>
                            <a:noFill/>
                          </a:ln>
                          <a:effectLst/>
                        </a:rPr>
                        <a:t>$ 30.00</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txBody>
                  <a:tcPr>
                    <a:noFill/>
                  </a:tcPr>
                </a:tc>
              </a:tr>
              <a:tr h="246977">
                <a:tc>
                  <a:txBody>
                    <a:bodyPr/>
                    <a:lstStyle/>
                    <a:p>
                      <a:pPr>
                        <a:lnSpc>
                          <a:spcPct val="100000"/>
                        </a:lnSpc>
                        <a:spcBef>
                          <a:spcPts val="0"/>
                        </a:spcBef>
                        <a:spcAft>
                          <a:spcPts val="0"/>
                        </a:spcAft>
                      </a:pPr>
                      <a:r>
                        <a:rPr lang="en-US" sz="1100" b="1" dirty="0" smtClean="0"/>
                        <a:t>Sustaining Member</a:t>
                      </a:r>
                      <a:endParaRPr lang="en-US" sz="1100" b="1" dirty="0">
                        <a:latin typeface="Arial" pitchFamily="34" charset="0"/>
                        <a:cs typeface="Arial" pitchFamily="34" charset="0"/>
                      </a:endParaRPr>
                    </a:p>
                  </a:txBody>
                  <a:tcPr>
                    <a:noFill/>
                  </a:tcPr>
                </a:tc>
                <a:tc>
                  <a:txBody>
                    <a:bodyPr/>
                    <a:lstStyle/>
                    <a:p>
                      <a:pPr algn="r">
                        <a:lnSpc>
                          <a:spcPct val="100000"/>
                        </a:lnSpc>
                        <a:spcBef>
                          <a:spcPts val="0"/>
                        </a:spcBef>
                        <a:spcAft>
                          <a:spcPts val="0"/>
                        </a:spcAft>
                      </a:pPr>
                      <a:r>
                        <a:rPr lang="en-US" sz="1100" b="1" dirty="0" smtClean="0"/>
                        <a:t>$ 50.00</a:t>
                      </a:r>
                      <a:endParaRPr lang="en-US" sz="1100" b="1" dirty="0">
                        <a:latin typeface="Arial" pitchFamily="34" charset="0"/>
                        <a:cs typeface="Arial" pitchFamily="34" charset="0"/>
                      </a:endParaRPr>
                    </a:p>
                  </a:txBody>
                  <a:tcPr>
                    <a:noFill/>
                  </a:tcPr>
                </a:tc>
              </a:tr>
              <a:tr h="264221">
                <a:tc>
                  <a:txBody>
                    <a:bodyPr/>
                    <a:lstStyle/>
                    <a:p>
                      <a:pPr marL="0" marR="0" lvl="0" indent="0" algn="l" defTabSz="914400" rtl="0" eaLnBrk="1" fontAlgn="base" latinLnBrk="0" hangingPunct="1">
                        <a:lnSpc>
                          <a:spcPct val="100000"/>
                        </a:lnSpc>
                        <a:spcBef>
                          <a:spcPts val="0"/>
                        </a:spcBef>
                        <a:spcAft>
                          <a:spcPts val="0"/>
                        </a:spcAft>
                        <a:buClrTx/>
                        <a:buSzTx/>
                        <a:buFontTx/>
                        <a:buNone/>
                        <a:tabLst>
                          <a:tab pos="457200" algn="l"/>
                        </a:tabLst>
                        <a:defRPr/>
                      </a:pPr>
                      <a:r>
                        <a:rPr kumimoji="0" lang="en-US" sz="1100" b="1" u="none" strike="noStrike" cap="none" normalizeH="0" baseline="0" dirty="0" smtClean="0">
                          <a:ln>
                            <a:noFill/>
                          </a:ln>
                          <a:effectLst/>
                        </a:rPr>
                        <a:t>Benefactor / Institution Member*</a:t>
                      </a:r>
                      <a:endParaRPr lang="en-US" sz="1100" b="1" dirty="0">
                        <a:latin typeface="Arial" pitchFamily="34" charset="0"/>
                        <a:cs typeface="Arial" pitchFamily="34" charset="0"/>
                      </a:endParaRPr>
                    </a:p>
                  </a:txBody>
                  <a:tcPr>
                    <a:noFill/>
                  </a:tcPr>
                </a:tc>
                <a:tc>
                  <a:txBody>
                    <a:bodyPr/>
                    <a:lstStyle/>
                    <a:p>
                      <a:pPr algn="r">
                        <a:lnSpc>
                          <a:spcPct val="100000"/>
                        </a:lnSpc>
                        <a:spcBef>
                          <a:spcPts val="0"/>
                        </a:spcBef>
                        <a:spcAft>
                          <a:spcPts val="0"/>
                        </a:spcAft>
                      </a:pPr>
                      <a:r>
                        <a:rPr lang="en-US" sz="1100" b="1" dirty="0" smtClean="0"/>
                        <a:t>$ 100.00</a:t>
                      </a:r>
                      <a:endParaRPr lang="en-US" sz="1100" b="1" dirty="0">
                        <a:latin typeface="Arial" pitchFamily="34" charset="0"/>
                        <a:cs typeface="Arial" pitchFamily="34" charset="0"/>
                      </a:endParaRPr>
                    </a:p>
                  </a:txBody>
                  <a:tcPr>
                    <a:noFill/>
                  </a:tcPr>
                </a:tc>
              </a:tr>
              <a:tr h="2670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u="none" strike="noStrike" cap="none" normalizeH="0" baseline="0" dirty="0" smtClean="0">
                          <a:ln>
                            <a:noFill/>
                          </a:ln>
                          <a:effectLst/>
                        </a:rPr>
                        <a:t>Student </a:t>
                      </a:r>
                      <a:r>
                        <a:rPr kumimoji="0" lang="en-US" sz="800" b="1" u="none" strike="noStrike" cap="none" normalizeH="0" baseline="0" dirty="0" smtClean="0">
                          <a:ln>
                            <a:noFill/>
                          </a:ln>
                          <a:effectLst/>
                        </a:rPr>
                        <a:t>( Under 25 with student I.D.)</a:t>
                      </a:r>
                      <a:endParaRPr lang="en-US" sz="1100" b="1" dirty="0">
                        <a:latin typeface="Arial" pitchFamily="34" charset="0"/>
                        <a:cs typeface="Arial" pitchFamily="34" charset="0"/>
                      </a:endParaRPr>
                    </a:p>
                  </a:txBody>
                  <a:tcPr>
                    <a:noFill/>
                  </a:tcPr>
                </a:tc>
                <a:tc>
                  <a:txBody>
                    <a:bodyPr/>
                    <a:lstStyle/>
                    <a:p>
                      <a:pPr algn="r">
                        <a:lnSpc>
                          <a:spcPct val="100000"/>
                        </a:lnSpc>
                        <a:spcBef>
                          <a:spcPts val="0"/>
                        </a:spcBef>
                        <a:spcAft>
                          <a:spcPts val="0"/>
                        </a:spcAft>
                      </a:pPr>
                      <a:r>
                        <a:rPr lang="en-US" sz="1100" b="1" dirty="0" smtClean="0"/>
                        <a:t>$ 10.00</a:t>
                      </a:r>
                      <a:endParaRPr lang="en-US" sz="1100" b="1" dirty="0">
                        <a:latin typeface="Arial" pitchFamily="34" charset="0"/>
                        <a:cs typeface="Arial" pitchFamily="34" charset="0"/>
                      </a:endParaRPr>
                    </a:p>
                  </a:txBody>
                  <a:tcPr>
                    <a:no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3871</TotalTime>
  <Words>234</Words>
  <Application>Microsoft Office PowerPoint</Application>
  <PresentationFormat>On-screen Show (4:3)</PresentationFormat>
  <Paragraphs>61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Ronald Seagrave</dc:creator>
  <cp:lastModifiedBy>Ronald Seagrave</cp:lastModifiedBy>
  <cp:revision>119</cp:revision>
  <dcterms:created xsi:type="dcterms:W3CDTF">2010-05-16T16:35:15Z</dcterms:created>
  <dcterms:modified xsi:type="dcterms:W3CDTF">2010-06-27T01:06:14Z</dcterms:modified>
</cp:coreProperties>
</file>